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CC"/>
    <a:srgbClr val="FF5050"/>
    <a:srgbClr val="000000"/>
    <a:srgbClr val="000066"/>
    <a:srgbClr val="A50021"/>
    <a:srgbClr val="3366FF"/>
    <a:srgbClr val="66FF66"/>
    <a:srgbClr val="66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10" y="82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BDA9-475B-42AC-BFD7-71D5272E9522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ECED1-34C7-44BD-B134-6ACA0EFB7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67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ECED1-34C7-44BD-B134-6ACA0EFB78D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81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521" r="-997" b="61467"/>
          <a:stretch/>
        </p:blipFill>
        <p:spPr>
          <a:xfrm rot="5400000">
            <a:off x="-3984031" y="4636460"/>
            <a:ext cx="8639832" cy="63308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521" r="-997" b="61467"/>
          <a:stretch/>
        </p:blipFill>
        <p:spPr>
          <a:xfrm rot="5400000">
            <a:off x="2136243" y="4548516"/>
            <a:ext cx="8815716" cy="63308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521" r="-997" b="61467"/>
          <a:stretch/>
        </p:blipFill>
        <p:spPr>
          <a:xfrm>
            <a:off x="0" y="9272916"/>
            <a:ext cx="6858000" cy="63308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521" r="-997" b="61467"/>
          <a:stretch/>
        </p:blipFill>
        <p:spPr>
          <a:xfrm>
            <a:off x="0" y="1"/>
            <a:ext cx="6858000" cy="633084"/>
          </a:xfrm>
          <a:prstGeom prst="rect">
            <a:avLst/>
          </a:prstGeom>
        </p:spPr>
      </p:pic>
      <p:sp>
        <p:nvSpPr>
          <p:cNvPr id="2050" name="正方形/長方形 2049"/>
          <p:cNvSpPr/>
          <p:nvPr/>
        </p:nvSpPr>
        <p:spPr>
          <a:xfrm>
            <a:off x="404664" y="6513801"/>
            <a:ext cx="6048672" cy="3191728"/>
          </a:xfrm>
          <a:prstGeom prst="rect">
            <a:avLst/>
          </a:prstGeom>
          <a:solidFill>
            <a:srgbClr val="FFCCCC"/>
          </a:solidFill>
          <a:ln w="38100" cap="rnd" cmpd="sng">
            <a:solidFill>
              <a:srgbClr val="FF505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</a:t>
            </a:r>
            <a:r>
              <a:rPr lang="ja-JP" altLang="ja-JP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●参加費：</a:t>
            </a:r>
            <a:r>
              <a:rPr lang="en-US" altLang="ja-JP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300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円（税込）</a:t>
            </a:r>
            <a:endParaRPr lang="en-US" altLang="ja-JP" sz="1400" dirty="0" smtClean="0">
              <a:solidFill>
                <a:srgbClr val="00000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　　　　</a:t>
            </a:r>
            <a:r>
              <a:rPr lang="en-US" altLang="ja-JP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※</a:t>
            </a:r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当日、現金にて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お支払いただきます。</a:t>
            </a:r>
            <a:endParaRPr lang="en-US" altLang="ja-JP" sz="1400" dirty="0" smtClean="0">
              <a:solidFill>
                <a:srgbClr val="00000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endParaRPr lang="en-US" altLang="ja-JP" sz="700" dirty="0">
              <a:cs typeface="Times New Roman" pitchFamily="18" charset="0"/>
            </a:endParaRPr>
          </a:p>
          <a:p>
            <a:pPr lvl="0"/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●</a:t>
            </a:r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対　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象：</a:t>
            </a:r>
            <a:r>
              <a:rPr lang="en-US" altLang="ja-JP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18</a:t>
            </a:r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歳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以上</a:t>
            </a:r>
            <a:endParaRPr lang="en-US" altLang="ja-JP" sz="1400" dirty="0" smtClean="0">
              <a:solidFill>
                <a:srgbClr val="00000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lvl="0"/>
            <a:endParaRPr lang="ja-JP" altLang="en-US" sz="700" dirty="0"/>
          </a:p>
          <a:p>
            <a:pPr lvl="0" eaLnBrk="0" hangingPunct="0"/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●</a:t>
            </a:r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定　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員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：各日</a:t>
            </a:r>
            <a:r>
              <a:rPr lang="en-US" altLang="ja-JP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3</a:t>
            </a:r>
            <a:r>
              <a:rPr lang="en-US" altLang="ja-JP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0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名</a:t>
            </a:r>
            <a:endParaRPr lang="ja-JP" altLang="en-US" sz="1400" dirty="0"/>
          </a:p>
          <a:p>
            <a:pPr lvl="0" eaLnBrk="0" hangingPunct="0"/>
            <a:r>
              <a:rPr lang="ja-JP" altLang="en-US" sz="14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　　　　　</a:t>
            </a:r>
            <a:r>
              <a:rPr lang="en-US" altLang="ja-JP" sz="14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※</a:t>
            </a:r>
            <a:r>
              <a:rPr lang="ja-JP" altLang="en-US" sz="14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当日に空き</a:t>
            </a:r>
            <a:r>
              <a:rPr lang="ja-JP" altLang="en-US" sz="14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が</a:t>
            </a:r>
            <a:r>
              <a:rPr lang="ja-JP" altLang="en-US" sz="14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あれば、飛び込みの参加</a:t>
            </a:r>
            <a:r>
              <a:rPr lang="ja-JP" altLang="en-US" sz="14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も可能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です</a:t>
            </a:r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。</a:t>
            </a:r>
            <a:endParaRPr lang="en-US" altLang="ja-JP" sz="1400" dirty="0" smtClean="0"/>
          </a:p>
          <a:p>
            <a:pPr lvl="0" eaLnBrk="0" hangingPunct="0"/>
            <a:endParaRPr lang="en-US" altLang="ja-JP" sz="700" dirty="0">
              <a:solidFill>
                <a:srgbClr val="00000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eaLnBrk="0" hangingPunct="0"/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●受　 付：</a:t>
            </a:r>
            <a:r>
              <a:rPr lang="ja-JP" altLang="en-US" sz="1400" kern="1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事前のご予約が必要です。</a:t>
            </a:r>
            <a:endParaRPr lang="en-US" altLang="ja-JP" sz="1400" kern="100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400" kern="1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/>
              </a:rPr>
              <a:t>　　　　　　　　　</a:t>
            </a:r>
            <a:r>
              <a:rPr lang="ja-JP" altLang="ja-JP" sz="1400" kern="1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池</a:t>
            </a:r>
            <a:r>
              <a:rPr lang="ja-JP" altLang="ja-JP" sz="1400" kern="1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の川さくら</a:t>
            </a:r>
            <a:r>
              <a:rPr lang="ja-JP" altLang="ja-JP" sz="1400" kern="1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アリーナ</a:t>
            </a:r>
            <a:r>
              <a:rPr lang="ja-JP" altLang="en-US" sz="1400" kern="1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または</a:t>
            </a:r>
            <a:r>
              <a:rPr lang="ja-JP" altLang="en-US" sz="1400" kern="1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、</a:t>
            </a:r>
            <a:r>
              <a:rPr lang="ja-JP" altLang="en-US" sz="1400" kern="1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お電話にてご予約</a:t>
            </a:r>
            <a:r>
              <a:rPr lang="ja-JP" altLang="en-US" sz="1400" kern="1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ください</a:t>
            </a:r>
            <a:r>
              <a:rPr lang="ja-JP" altLang="en-US" sz="1400" kern="1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。</a:t>
            </a:r>
            <a:endParaRPr lang="en-US" altLang="ja-JP" sz="1400" kern="100" dirty="0" smtClean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400" kern="1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　</a:t>
            </a:r>
            <a:r>
              <a:rPr lang="ja-JP" altLang="en-US" sz="1400" kern="100" dirty="0" smtClean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/>
              </a:rPr>
              <a:t>　　　　　</a:t>
            </a:r>
            <a:r>
              <a:rPr lang="ja-JP" altLang="en-US" sz="14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＜</a:t>
            </a:r>
            <a:r>
              <a:rPr lang="ja-JP" altLang="en-US" sz="14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事前</a:t>
            </a:r>
            <a:r>
              <a:rPr lang="ja-JP" altLang="en-US" sz="14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予約・</a:t>
            </a:r>
            <a:r>
              <a:rPr lang="ja-JP" altLang="en-US" sz="14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問い合わせ＞</a:t>
            </a:r>
            <a:endParaRPr lang="en-US" altLang="ja-JP" sz="1400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</a:t>
            </a:r>
            <a:r>
              <a:rPr lang="ja-JP" altLang="en-US" sz="14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　　　　　　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池</a:t>
            </a:r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の川さくら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アリーナ</a:t>
            </a:r>
            <a:r>
              <a:rPr lang="ja-JP" altLang="en-US" sz="14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itchFamily="18" charset="0"/>
              </a:rPr>
              <a:t>　</a:t>
            </a:r>
            <a:r>
              <a:rPr lang="en-US" altLang="ja-JP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TEL 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：</a:t>
            </a:r>
            <a:r>
              <a:rPr lang="en-US" altLang="ja-JP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0294-35-0767</a:t>
            </a:r>
            <a:endParaRPr lang="en-US" altLang="ja-JP" sz="14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ＭＳ Ｐゴシック" pitchFamily="50" charset="-128"/>
            </a:endParaRPr>
          </a:p>
          <a:p>
            <a:pPr lvl="0" eaLnBrk="0" hangingPunct="0"/>
            <a:endParaRPr lang="ja-JP" altLang="en-US" sz="700" dirty="0"/>
          </a:p>
          <a:p>
            <a:pPr lvl="0" eaLnBrk="0" hangingPunct="0"/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●その他：①恰好は、裸足</a:t>
            </a:r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に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なりやすいものでお越し</a:t>
            </a:r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ください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。</a:t>
            </a:r>
            <a:endParaRPr lang="en-US" altLang="ja-JP" sz="1400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Times New Roman" pitchFamily="18" charset="0"/>
            </a:endParaRPr>
          </a:p>
          <a:p>
            <a:pPr lvl="0" eaLnBrk="0" hangingPunct="0"/>
            <a:r>
              <a:rPr lang="en-US" altLang="ja-JP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                  </a:t>
            </a:r>
            <a:r>
              <a:rPr lang="ja-JP" altLang="en-US" sz="1400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itchFamily="18" charset="0"/>
              </a:rPr>
              <a:t>②食事は、</a:t>
            </a:r>
            <a:r>
              <a:rPr lang="en-US" altLang="ja-JP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</a:t>
            </a:r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時間前まで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におすませ</a:t>
            </a:r>
            <a:r>
              <a:rPr lang="ja-JP" altLang="en-US" sz="1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ください</a:t>
            </a:r>
            <a:r>
              <a:rPr lang="ja-JP" altLang="en-US" sz="1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。</a:t>
            </a:r>
            <a:endParaRPr lang="en-US" altLang="ja-JP" sz="1400" dirty="0" smtClean="0">
              <a:cs typeface="Times New Roman" pitchFamily="18" charset="0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611239" y="2973413"/>
            <a:ext cx="1762125" cy="20726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2049" name="図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5"/>
          <a:stretch>
            <a:fillRect/>
          </a:stretch>
        </p:blipFill>
        <p:spPr bwMode="auto">
          <a:xfrm>
            <a:off x="16756063" y="2360613"/>
            <a:ext cx="7616825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四角形: 角を丸くする 44"/>
          <p:cNvSpPr/>
          <p:nvPr/>
        </p:nvSpPr>
        <p:spPr>
          <a:xfrm>
            <a:off x="404664" y="2973412"/>
            <a:ext cx="4032448" cy="32037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151095" y="2792760"/>
            <a:ext cx="1002030" cy="365999"/>
            <a:chOff x="0" y="0"/>
            <a:chExt cx="1002665" cy="395605"/>
          </a:xfrm>
        </p:grpSpPr>
        <p:sp>
          <p:nvSpPr>
            <p:cNvPr id="18" name="楕円 29"/>
            <p:cNvSpPr/>
            <p:nvPr/>
          </p:nvSpPr>
          <p:spPr>
            <a:xfrm>
              <a:off x="0" y="0"/>
              <a:ext cx="1002665" cy="39560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テキスト ボックス 4"/>
            <p:cNvSpPr txBox="1"/>
            <p:nvPr/>
          </p:nvSpPr>
          <p:spPr>
            <a:xfrm>
              <a:off x="33896" y="46703"/>
              <a:ext cx="934871" cy="34290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74295" tIns="8890" rIns="74295" bIns="88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開催日</a:t>
              </a:r>
              <a:endParaRPr lang="ja-JP" sz="1050" kern="100" dirty="0">
                <a:effectLst/>
                <a:latin typeface="游明朝"/>
                <a:ea typeface="游明朝"/>
                <a:cs typeface="Times New Roman"/>
              </a:endParaRPr>
            </a:p>
          </p:txBody>
        </p:sp>
      </p:grpSp>
      <p:pic>
        <p:nvPicPr>
          <p:cNvPr id="2096" name="図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32" y="2877150"/>
            <a:ext cx="1871778" cy="2658214"/>
          </a:xfrm>
          <a:prstGeom prst="rect">
            <a:avLst/>
          </a:prstGeom>
          <a:noFill/>
          <a:ln w="9525">
            <a:solidFill>
              <a:srgbClr val="2727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4209343" y="5702547"/>
            <a:ext cx="2716957" cy="663800"/>
            <a:chOff x="-2" y="5820"/>
            <a:chExt cx="3524251" cy="685800"/>
          </a:xfrm>
        </p:grpSpPr>
        <p:sp>
          <p:nvSpPr>
            <p:cNvPr id="24" name="角丸四角形吹き出し 23"/>
            <p:cNvSpPr/>
            <p:nvPr/>
          </p:nvSpPr>
          <p:spPr>
            <a:xfrm>
              <a:off x="185293" y="10582"/>
              <a:ext cx="3153666" cy="676276"/>
            </a:xfrm>
            <a:prstGeom prst="wedgeRoundRectCallout">
              <a:avLst>
                <a:gd name="adj1" fmla="val -8360"/>
                <a:gd name="adj2" fmla="val -85034"/>
                <a:gd name="adj3" fmla="val 16667"/>
              </a:avLst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 kern="100">
                  <a:effectLst/>
                  <a:latin typeface="游明朝"/>
                  <a:ea typeface="游明朝"/>
                  <a:cs typeface="Times New Roman"/>
                </a:rPr>
                <a:t> </a:t>
              </a:r>
              <a:endParaRPr lang="ja-JP" sz="1050" kern="100">
                <a:effectLst/>
                <a:latin typeface="游明朝"/>
                <a:ea typeface="游明朝"/>
                <a:cs typeface="Times New Roman"/>
              </a:endParaRPr>
            </a:p>
          </p:txBody>
        </p:sp>
        <p:sp>
          <p:nvSpPr>
            <p:cNvPr id="25" name="テキスト ボックス 18"/>
            <p:cNvSpPr txBox="1"/>
            <p:nvPr/>
          </p:nvSpPr>
          <p:spPr>
            <a:xfrm>
              <a:off x="-2" y="5820"/>
              <a:ext cx="3524251" cy="68580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74295" tIns="8890" rIns="74295" bIns="88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US" altLang="ja-JP" sz="700" kern="100" dirty="0" smtClean="0">
                <a:ln w="31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70C0"/>
                </a:solidFill>
                <a:effectLst/>
                <a:latin typeface="游明朝"/>
                <a:ea typeface="HGS創英角ﾎﾟｯﾌﾟ体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1400" kern="100" dirty="0" smtClean="0">
                  <a:ln w="3175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rgbClr val="000066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筋肉量</a:t>
              </a:r>
              <a:r>
                <a:rPr lang="ja-JP" sz="1050" kern="100" dirty="0">
                  <a:ln w="3175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rgbClr val="A50021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や</a:t>
              </a:r>
              <a:r>
                <a:rPr lang="ja-JP" sz="1400" kern="100" dirty="0">
                  <a:ln w="3175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rgbClr val="000066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脂肪量</a:t>
              </a:r>
              <a:r>
                <a:rPr lang="ja-JP" sz="1050" kern="100" dirty="0" smtClean="0">
                  <a:ln w="3175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rgbClr val="A50021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など</a:t>
              </a:r>
              <a:r>
                <a:rPr lang="ja-JP" altLang="en-US" sz="1050" kern="100" dirty="0" smtClean="0">
                  <a:ln w="3175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rgbClr val="A50021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、</a:t>
              </a:r>
              <a:endParaRPr lang="ja-JP" sz="1400" kern="100" dirty="0">
                <a:ln w="3175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rgbClr val="A50021"/>
                </a:solidFill>
                <a:effectLst/>
                <a:latin typeface="游明朝"/>
                <a:ea typeface="游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1400" kern="100" dirty="0">
                  <a:ln w="3175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rgbClr val="000066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身体の状態</a:t>
              </a:r>
              <a:r>
                <a:rPr lang="ja-JP" sz="1050" kern="100" dirty="0">
                  <a:ln w="3175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rgbClr val="A50021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が詳しく調べられます♪</a:t>
              </a:r>
              <a:endParaRPr lang="ja-JP" sz="1050" kern="100" dirty="0">
                <a:ln w="3175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rgbClr val="A50021"/>
                </a:solidFill>
                <a:effectLst/>
                <a:latin typeface="游明朝"/>
                <a:ea typeface="游明朝"/>
                <a:cs typeface="Times New Roman"/>
              </a:endParaRPr>
            </a:p>
          </p:txBody>
        </p:sp>
      </p:grpSp>
      <p:sp>
        <p:nvSpPr>
          <p:cNvPr id="22" name="テキスト ボックス 3"/>
          <p:cNvSpPr txBox="1">
            <a:spLocks noChangeArrowheads="1"/>
          </p:cNvSpPr>
          <p:nvPr/>
        </p:nvSpPr>
        <p:spPr bwMode="auto">
          <a:xfrm>
            <a:off x="192284" y="1352656"/>
            <a:ext cx="6522114" cy="14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0" b="0" i="0" u="none" strike="noStrike" cap="none" normalizeH="0" baseline="0" dirty="0" smtClean="0">
                <a:ln w="25400">
                  <a:solidFill>
                    <a:srgbClr val="663300"/>
                  </a:solidFill>
                </a:ln>
                <a:solidFill>
                  <a:srgbClr val="FFFF66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体組成測定会 </a:t>
            </a:r>
            <a:endParaRPr kumimoji="1" lang="ja-JP" altLang="ja-JP" sz="8000" b="0" i="0" u="none" strike="noStrike" cap="none" normalizeH="0" baseline="0" dirty="0" smtClean="0">
              <a:ln w="25400">
                <a:solidFill>
                  <a:srgbClr val="663300"/>
                </a:solidFill>
              </a:ln>
              <a:solidFill>
                <a:srgbClr val="FFFF66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842744" y="5241032"/>
            <a:ext cx="3156287" cy="648072"/>
            <a:chOff x="32951" y="-52"/>
            <a:chExt cx="2754432" cy="458602"/>
          </a:xfrm>
          <a:solidFill>
            <a:srgbClr val="66FF66"/>
          </a:solidFill>
        </p:grpSpPr>
        <p:sp>
          <p:nvSpPr>
            <p:cNvPr id="29" name="正方形/長方形 28"/>
            <p:cNvSpPr/>
            <p:nvPr/>
          </p:nvSpPr>
          <p:spPr>
            <a:xfrm>
              <a:off x="32951" y="-52"/>
              <a:ext cx="2729949" cy="452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30" name="テキスト ボックス 47"/>
            <p:cNvSpPr txBox="1"/>
            <p:nvPr/>
          </p:nvSpPr>
          <p:spPr>
            <a:xfrm>
              <a:off x="36960" y="-52"/>
              <a:ext cx="2750423" cy="45860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="horz" wrap="square" lIns="74295" tIns="8890" rIns="74295" bIns="88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3350" algn="ctr">
                <a:spcAft>
                  <a:spcPts val="0"/>
                </a:spcAft>
              </a:pPr>
              <a:endParaRPr lang="en-US" altLang="ja-JP" sz="600" kern="100" dirty="0">
                <a:solidFill>
                  <a:srgbClr val="000000"/>
                </a:solidFill>
                <a:latin typeface="游明朝"/>
                <a:ea typeface="HGS創英角ﾎﾟｯﾌﾟ体"/>
                <a:cs typeface="Times New Roman"/>
              </a:endParaRPr>
            </a:p>
            <a:p>
              <a:pPr marL="133350" algn="ctr">
                <a:spcAft>
                  <a:spcPts val="0"/>
                </a:spcAft>
              </a:pPr>
              <a:r>
                <a:rPr lang="ja-JP" altLang="en-US" sz="1600" kern="100" dirty="0" smtClean="0">
                  <a:solidFill>
                    <a:srgbClr val="000000"/>
                  </a:solidFill>
                  <a:latin typeface="游明朝"/>
                  <a:ea typeface="HGS創英角ﾎﾟｯﾌﾟ体"/>
                  <a:cs typeface="Times New Roman"/>
                </a:rPr>
                <a:t>１人１５</a:t>
              </a:r>
              <a:r>
                <a:rPr lang="ja-JP" sz="16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分</a:t>
              </a:r>
              <a:r>
                <a:rPr lang="ja-JP" sz="16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、測定＆説明</a:t>
              </a:r>
              <a:endParaRPr lang="ja-JP" sz="1100" kern="100" dirty="0">
                <a:effectLst/>
                <a:latin typeface="游明朝"/>
                <a:ea typeface="游明朝"/>
                <a:cs typeface="Times New Roman"/>
              </a:endParaRPr>
            </a:p>
            <a:p>
              <a:pPr marL="133350" algn="ctr">
                <a:spcAft>
                  <a:spcPts val="0"/>
                </a:spcAft>
              </a:pPr>
              <a:r>
                <a:rPr lang="ja-JP" sz="16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運動のアドバイスを</a:t>
              </a:r>
              <a:r>
                <a:rPr lang="ja-JP" sz="16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行います</a:t>
              </a:r>
              <a:r>
                <a:rPr lang="ja-JP" altLang="en-US" sz="16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。</a:t>
              </a:r>
              <a:endParaRPr lang="ja-JP" sz="1100" kern="100" dirty="0">
                <a:effectLst/>
                <a:latin typeface="游明朝"/>
                <a:ea typeface="游明朝"/>
                <a:cs typeface="Times New Roman"/>
              </a:endParaRPr>
            </a:p>
          </p:txBody>
        </p:sp>
      </p:grpSp>
      <p:sp>
        <p:nvSpPr>
          <p:cNvPr id="26" name="テキスト ボックス 19"/>
          <p:cNvSpPr txBox="1">
            <a:spLocks noChangeArrowheads="1"/>
          </p:cNvSpPr>
          <p:nvPr/>
        </p:nvSpPr>
        <p:spPr bwMode="auto">
          <a:xfrm>
            <a:off x="404664" y="3174577"/>
            <a:ext cx="4056932" cy="19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>
            <a:lvl1pPr indent="254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200" dirty="0">
              <a:solidFill>
                <a:srgbClr val="00000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6/17(</a:t>
            </a:r>
            <a:r>
              <a:rPr lang="ja-JP" altLang="en-US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火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)</a:t>
            </a:r>
            <a:r>
              <a:rPr lang="ja-JP" altLang="en-US" sz="2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   </a:t>
            </a:r>
            <a:r>
              <a:rPr lang="en-US" altLang="ja-JP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9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:30</a:t>
            </a: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～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17:00</a:t>
            </a:r>
          </a:p>
          <a:p>
            <a:pPr algn="ctr"/>
            <a:endParaRPr lang="en-US" altLang="ja-JP" sz="1050" dirty="0">
              <a:solidFill>
                <a:srgbClr val="00000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6/18(</a:t>
            </a:r>
            <a:r>
              <a:rPr lang="ja-JP" altLang="en-US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水</a:t>
            </a:r>
            <a:r>
              <a:rPr lang="en-US" altLang="ja-JP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)</a:t>
            </a:r>
            <a:r>
              <a:rPr lang="ja-JP" altLang="en-US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  </a:t>
            </a:r>
            <a:r>
              <a:rPr lang="en-US" altLang="ja-JP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13:00</a:t>
            </a:r>
            <a:r>
              <a:rPr lang="ja-JP" altLang="en-US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～</a:t>
            </a:r>
            <a:r>
              <a:rPr lang="en-US" altLang="ja-JP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20:30</a:t>
            </a:r>
          </a:p>
          <a:p>
            <a:pPr algn="ctr"/>
            <a:endParaRPr lang="en-US" altLang="ja-JP" sz="1100" dirty="0" smtClean="0">
              <a:solidFill>
                <a:srgbClr val="00000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lvl="0" algn="ctr"/>
            <a:r>
              <a:rPr lang="en-US" altLang="ja-JP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6/19(</a:t>
            </a:r>
            <a:r>
              <a:rPr lang="ja-JP" altLang="en-US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木</a:t>
            </a:r>
            <a:r>
              <a:rPr lang="en-US" altLang="ja-JP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)</a:t>
            </a:r>
            <a:r>
              <a:rPr lang="ja-JP" altLang="en-US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    </a:t>
            </a:r>
            <a:r>
              <a:rPr lang="en-US" altLang="ja-JP" sz="2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9:30</a:t>
            </a:r>
            <a:r>
              <a:rPr lang="ja-JP" altLang="en-US" sz="2400" dirty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～</a:t>
            </a:r>
            <a:r>
              <a:rPr lang="en-US" altLang="ja-JP" sz="2400" dirty="0" smtClean="0">
                <a:solidFill>
                  <a:srgbClr val="00000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17:00</a:t>
            </a:r>
            <a:endParaRPr lang="en-US" altLang="ja-JP" sz="240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151095" y="6286966"/>
            <a:ext cx="1002665" cy="395605"/>
            <a:chOff x="0" y="0"/>
            <a:chExt cx="1002665" cy="395605"/>
          </a:xfrm>
        </p:grpSpPr>
        <p:sp>
          <p:nvSpPr>
            <p:cNvPr id="51" name="楕円 77"/>
            <p:cNvSpPr/>
            <p:nvPr/>
          </p:nvSpPr>
          <p:spPr>
            <a:xfrm>
              <a:off x="0" y="0"/>
              <a:ext cx="1002665" cy="39560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2" name="テキスト ボックス 78"/>
            <p:cNvSpPr txBox="1"/>
            <p:nvPr/>
          </p:nvSpPr>
          <p:spPr>
            <a:xfrm>
              <a:off x="41189" y="61164"/>
              <a:ext cx="934279" cy="33134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74295" tIns="8890" rIns="74295" bIns="88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游明朝"/>
                  <a:ea typeface="HGS創英角ﾎﾟｯﾌﾟ体"/>
                  <a:cs typeface="Times New Roman"/>
                </a:rPr>
                <a:t>詳　細</a:t>
              </a:r>
              <a:endParaRPr lang="ja-JP" kern="100" dirty="0">
                <a:effectLst/>
                <a:latin typeface="游明朝"/>
                <a:ea typeface="游明朝"/>
                <a:cs typeface="Times New Roman"/>
              </a:endParaRPr>
            </a:p>
            <a:p>
              <a:pPr algn="l">
                <a:spcAft>
                  <a:spcPts val="0"/>
                </a:spcAft>
              </a:pPr>
              <a:r>
                <a:rPr lang="en-US" sz="20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HGS創英角ﾎﾟｯﾌﾟ体"/>
                  <a:ea typeface="游明朝"/>
                  <a:cs typeface="Times New Roman"/>
                </a:rPr>
                <a:t> </a:t>
              </a:r>
              <a:endParaRPr lang="en-US" sz="2000" kern="100" dirty="0" smtClean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/>
                <a:ea typeface="游明朝"/>
                <a:cs typeface="Times New Roman"/>
              </a:endParaRPr>
            </a:p>
            <a:p>
              <a:pPr algn="l">
                <a:spcAft>
                  <a:spcPts val="0"/>
                </a:spcAft>
              </a:pPr>
              <a:endParaRPr lang="ja-JP" sz="1050" kern="100" dirty="0">
                <a:effectLst/>
                <a:latin typeface="游明朝"/>
                <a:ea typeface="游明朝"/>
                <a:cs typeface="Times New Roman"/>
              </a:endParaRPr>
            </a:p>
          </p:txBody>
        </p:sp>
      </p:grpSp>
      <p:sp>
        <p:nvSpPr>
          <p:cNvPr id="31" name="Rectangle 5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48" name="Rectangle 58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游ゴシック Light" pitchFamily="50" charset="-128"/>
              <a:ea typeface="游ゴシック Light" pitchFamily="50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游ゴシック Light" pitchFamily="50" charset="-128"/>
                <a:ea typeface="游ゴシック Light" pitchFamily="50" charset="-128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28499" y="619275"/>
            <a:ext cx="5762217" cy="72008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n>
                  <a:solidFill>
                    <a:srgbClr val="A50021"/>
                  </a:solidFill>
                </a:ln>
                <a:solidFill>
                  <a:srgbClr val="FF7C8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爽やかな気分で日々を過ごすために</a:t>
            </a:r>
            <a:r>
              <a:rPr lang="en-US" altLang="ja-JP" sz="2000" dirty="0">
                <a:ln>
                  <a:solidFill>
                    <a:srgbClr val="A50021"/>
                  </a:solidFill>
                </a:ln>
                <a:solidFill>
                  <a:srgbClr val="FF7C8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/>
            </a:r>
            <a:br>
              <a:rPr lang="en-US" altLang="ja-JP" sz="2000" dirty="0">
                <a:ln>
                  <a:solidFill>
                    <a:srgbClr val="A50021"/>
                  </a:solidFill>
                </a:ln>
                <a:solidFill>
                  <a:srgbClr val="FF7C8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</a:br>
            <a:r>
              <a:rPr lang="ja-JP" altLang="en-US" sz="2000" dirty="0" smtClean="0">
                <a:ln>
                  <a:solidFill>
                    <a:srgbClr val="A50021"/>
                  </a:solidFill>
                </a:ln>
                <a:solidFill>
                  <a:srgbClr val="FF7C8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身体</a:t>
            </a:r>
            <a:r>
              <a:rPr lang="ja-JP" altLang="ja-JP" sz="2000" dirty="0" smtClean="0">
                <a:ln>
                  <a:solidFill>
                    <a:srgbClr val="A50021"/>
                  </a:solidFill>
                </a:ln>
                <a:solidFill>
                  <a:srgbClr val="FF7C8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の</a:t>
            </a:r>
            <a:r>
              <a:rPr lang="ja-JP" altLang="ja-JP" sz="2000" dirty="0">
                <a:ln>
                  <a:solidFill>
                    <a:srgbClr val="A50021"/>
                  </a:solidFill>
                </a:ln>
                <a:solidFill>
                  <a:srgbClr val="FF7C8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状態を知ることから</a:t>
            </a:r>
            <a:r>
              <a:rPr lang="ja-JP" altLang="ja-JP" sz="2000" dirty="0" smtClean="0">
                <a:ln>
                  <a:solidFill>
                    <a:srgbClr val="A50021"/>
                  </a:solidFill>
                </a:ln>
                <a:solidFill>
                  <a:srgbClr val="FF7C8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始め</a:t>
            </a:r>
            <a:r>
              <a:rPr lang="ja-JP" altLang="en-US" sz="2000" dirty="0" smtClean="0">
                <a:ln>
                  <a:solidFill>
                    <a:srgbClr val="A50021"/>
                  </a:solidFill>
                </a:ln>
                <a:solidFill>
                  <a:srgbClr val="FF7C8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てみましょう！</a:t>
            </a:r>
            <a:endParaRPr lang="ja-JP" altLang="ja-JP" sz="2000" dirty="0">
              <a:ln>
                <a:solidFill>
                  <a:srgbClr val="A50021"/>
                </a:solidFill>
              </a:ln>
              <a:solidFill>
                <a:srgbClr val="FF7C8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10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61</Words>
  <Application>Microsoft Office PowerPoint</Application>
  <PresentationFormat>A4 210 x 297 mm</PresentationFormat>
  <Paragraphs>36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X9CC50USER</dc:creator>
  <cp:lastModifiedBy>X9CC50USER</cp:lastModifiedBy>
  <cp:revision>17</cp:revision>
  <dcterms:created xsi:type="dcterms:W3CDTF">2025-03-16T05:26:47Z</dcterms:created>
  <dcterms:modified xsi:type="dcterms:W3CDTF">2025-03-19T11:45:35Z</dcterms:modified>
</cp:coreProperties>
</file>