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99FF33"/>
    <a:srgbClr val="FF3300"/>
    <a:srgbClr val="FFCCFF"/>
    <a:srgbClr val="FF99CC"/>
    <a:srgbClr val="A50021"/>
    <a:srgbClr val="FF7C80"/>
    <a:srgbClr val="FF9966"/>
    <a:srgbClr val="FFFF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132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2025/8/19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50"/>
          <a:stretch/>
        </p:blipFill>
        <p:spPr>
          <a:xfrm>
            <a:off x="0" y="-15552"/>
            <a:ext cx="6858000" cy="9922505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44624" y="3872880"/>
            <a:ext cx="6768752" cy="4824536"/>
          </a:xfrm>
          <a:prstGeom prst="roundRect">
            <a:avLst>
              <a:gd name="adj" fmla="val 5104"/>
            </a:avLst>
          </a:prstGeom>
          <a:solidFill>
            <a:srgbClr val="FFCCFF">
              <a:alpha val="74902"/>
            </a:srgbClr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altLang="ja-JP" sz="1200" dirty="0" smtClean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</a:t>
            </a:r>
          </a:p>
          <a:p>
            <a:r>
              <a:rPr lang="en-US" altLang="ja-JP" sz="1200" dirty="0" smtClean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</a:t>
            </a:r>
          </a:p>
          <a:p>
            <a:r>
              <a:rPr lang="en-US" altLang="ja-JP" sz="1200" dirty="0" smtClean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 </a:t>
            </a:r>
          </a:p>
          <a:p>
            <a:endParaRPr kumimoji="1"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200" dirty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sz="1200" dirty="0" smtClean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sz="1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1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z="1200" dirty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200" dirty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ja-JP" altLang="en-US" sz="1200" dirty="0">
              <a:ln w="19050">
                <a:noFill/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AutoShape 6" descr="https://mizunocorp.sharepoint.com/sites/0022/whitelist/%e6%97%a7%e3%83%9b%e3%83%af%e3%82%a4%e3%83%88%e3%83%aa%e3%82%b9%e3%83%88/02.%e5%9b%9b%e5%ad%a3%ef%bd%a5%e3%82%a4%e3%83%99%e3%83%b3%e3%83%88%e8%a1%8c%e4%ba%8b/%e5%a4%8f%e3%80%80%e6%a2%85%e9%9b%a8/image-23.jpg?web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44624" y="2504728"/>
            <a:ext cx="6768751" cy="1296144"/>
          </a:xfrm>
          <a:prstGeom prst="roundRect">
            <a:avLst>
              <a:gd name="adj" fmla="val 38056"/>
            </a:avLst>
          </a:prstGeom>
          <a:solidFill>
            <a:srgbClr val="FFFF66">
              <a:alpha val="74902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ja-JP" sz="24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雲 5"/>
          <p:cNvSpPr/>
          <p:nvPr/>
        </p:nvSpPr>
        <p:spPr>
          <a:xfrm>
            <a:off x="189069" y="187728"/>
            <a:ext cx="6479861" cy="1944216"/>
          </a:xfrm>
          <a:prstGeom prst="cloud">
            <a:avLst/>
          </a:prstGeom>
          <a:solidFill>
            <a:schemeClr val="bg1"/>
          </a:solidFill>
          <a:ln w="3175" cap="rnd">
            <a:noFill/>
            <a:prstDash val="solid"/>
            <a:bevel/>
          </a:ln>
          <a:effectLst>
            <a:glow rad="254000">
              <a:schemeClr val="accent1">
                <a:satMod val="175000"/>
                <a:alpha val="50000"/>
              </a:schemeClr>
            </a:glow>
            <a:outerShdw blurRad="127000" algn="c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3"/>
          <p:cNvSpPr txBox="1"/>
          <p:nvPr/>
        </p:nvSpPr>
        <p:spPr>
          <a:xfrm>
            <a:off x="189069" y="709520"/>
            <a:ext cx="6479861" cy="756617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4800" kern="100" dirty="0" smtClean="0">
                <a:ln w="19050" cap="flat" cmpd="sng" algn="ctr">
                  <a:solidFill>
                    <a:srgbClr val="FFFF00"/>
                  </a:solidFill>
                  <a:prstDash val="solid"/>
                  <a:round/>
                </a:ln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/>
              </a:rPr>
              <a:t>水鉄砲</a:t>
            </a:r>
            <a:r>
              <a:rPr lang="ja-JP" altLang="en-US" sz="2400" kern="100" dirty="0" smtClean="0">
                <a:ln w="19050" cap="flat" cmpd="sng" algn="ctr">
                  <a:solidFill>
                    <a:srgbClr val="FFFF00"/>
                  </a:solidFill>
                  <a:prstDash val="solid"/>
                  <a:round/>
                </a:ln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/>
              </a:rPr>
              <a:t> </a:t>
            </a:r>
            <a:r>
              <a:rPr lang="en-US" altLang="ja-JP" sz="4800" kern="100" dirty="0" smtClean="0">
                <a:ln w="19050" cap="flat" cmpd="sng" algn="ctr">
                  <a:solidFill>
                    <a:srgbClr val="FFFF00"/>
                  </a:solidFill>
                  <a:prstDash val="solid"/>
                  <a:round/>
                </a:ln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/>
              </a:rPr>
              <a:t>DE</a:t>
            </a:r>
            <a:r>
              <a:rPr lang="en-US" altLang="ja-JP" sz="2400" kern="100" dirty="0" smtClean="0">
                <a:ln w="19050" cap="flat" cmpd="sng" algn="ctr">
                  <a:solidFill>
                    <a:srgbClr val="FFFF00"/>
                  </a:solidFill>
                  <a:prstDash val="solid"/>
                  <a:round/>
                </a:ln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/>
              </a:rPr>
              <a:t> </a:t>
            </a:r>
            <a:r>
              <a:rPr lang="ja-JP" altLang="en-US" sz="4800" kern="100" dirty="0" smtClean="0">
                <a:ln w="19050" cap="flat" cmpd="sng" algn="ctr">
                  <a:solidFill>
                    <a:srgbClr val="FFFF00"/>
                  </a:solidFill>
                  <a:prstDash val="solid"/>
                  <a:round/>
                </a:ln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/>
              </a:rPr>
              <a:t>サバイバル</a:t>
            </a:r>
            <a:endParaRPr lang="en-US" altLang="ja-JP" sz="4800" kern="100" dirty="0" smtClean="0">
              <a:ln w="19050" cap="flat" cmpd="sng" algn="ctr">
                <a:solidFill>
                  <a:srgbClr val="FFFF00"/>
                </a:solidFill>
                <a:prstDash val="solid"/>
                <a:round/>
              </a:ln>
              <a:solidFill>
                <a:srgbClr val="FF3300"/>
              </a:solidFill>
              <a:effectLst/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Arial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23833" y="4084561"/>
            <a:ext cx="863478" cy="290321"/>
          </a:xfrm>
          <a:prstGeom prst="roundRect">
            <a:avLst/>
          </a:prstGeom>
          <a:solidFill>
            <a:srgbClr val="FF3300"/>
          </a:solidFill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会 場</a:t>
            </a:r>
            <a:endParaRPr kumimoji="1" lang="ja-JP" altLang="en-US" sz="16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28673" y="4742345"/>
            <a:ext cx="859511" cy="288032"/>
          </a:xfrm>
          <a:prstGeom prst="roundRect">
            <a:avLst/>
          </a:prstGeom>
          <a:solidFill>
            <a:srgbClr val="FF3300"/>
          </a:solidFill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日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1600" dirty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程</a:t>
            </a:r>
            <a:endParaRPr kumimoji="1" lang="ja-JP" altLang="en-US" sz="16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268760" y="4008459"/>
            <a:ext cx="53997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日立市市民</a:t>
            </a:r>
            <a:r>
              <a:rPr lang="ja-JP" altLang="en-US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運動</a:t>
            </a:r>
            <a:r>
              <a:rPr lang="ja-JP" altLang="en-US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公園　陸上</a:t>
            </a:r>
            <a:r>
              <a:rPr lang="ja-JP" altLang="en-US" sz="20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競技場</a:t>
            </a:r>
            <a:endParaRPr lang="en-US" altLang="ja-JP" sz="2000" dirty="0" smtClean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268760" y="4686306"/>
            <a:ext cx="4288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８月３０</a:t>
            </a:r>
            <a:r>
              <a:rPr lang="ja-JP" altLang="ja-JP" sz="20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日（</a:t>
            </a:r>
            <a:r>
              <a:rPr lang="ja-JP" altLang="en-US" sz="20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土）</a:t>
            </a:r>
            <a:r>
              <a:rPr lang="en-US" altLang="ja-JP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※</a:t>
            </a:r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小雨決行・雨天</a:t>
            </a:r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中止</a:t>
            </a:r>
            <a:endParaRPr lang="en-US" altLang="ja-JP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327800" y="5385048"/>
            <a:ext cx="859510" cy="288032"/>
          </a:xfrm>
          <a:prstGeom prst="roundRect">
            <a:avLst/>
          </a:prstGeom>
          <a:solidFill>
            <a:srgbClr val="FF3300"/>
          </a:solidFill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間</a:t>
            </a:r>
            <a:endParaRPr kumimoji="1" lang="ja-JP" altLang="en-US" sz="16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282499" y="5241032"/>
            <a:ext cx="4288353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第１部</a:t>
            </a:r>
            <a:r>
              <a:rPr lang="ja-JP" altLang="en-US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：　</a:t>
            </a:r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９時３０分から１０時</a:t>
            </a:r>
            <a:r>
              <a:rPr lang="ja-JP" altLang="en-US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０</a:t>
            </a:r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０分まで</a:t>
            </a:r>
            <a:r>
              <a:rPr lang="en-US" altLang="ja-JP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endParaRPr lang="en-US" altLang="ja-JP" sz="200" dirty="0" smtClean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第２部</a:t>
            </a:r>
            <a:r>
              <a:rPr lang="ja-JP" altLang="en-US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：</a:t>
            </a:r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１０時３０分</a:t>
            </a:r>
            <a:r>
              <a:rPr lang="ja-JP" altLang="en-US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から</a:t>
            </a:r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１１時</a:t>
            </a:r>
            <a:r>
              <a:rPr lang="ja-JP" altLang="en-US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０</a:t>
            </a:r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０分まで</a:t>
            </a:r>
            <a:r>
              <a:rPr lang="en-US" altLang="ja-JP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endParaRPr lang="en-US" altLang="ja-JP" sz="200" dirty="0" smtClean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第３部</a:t>
            </a:r>
            <a:r>
              <a:rPr lang="ja-JP" altLang="en-US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：</a:t>
            </a:r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１１時３０分</a:t>
            </a:r>
            <a:r>
              <a:rPr lang="ja-JP" altLang="en-US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から</a:t>
            </a:r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１２時</a:t>
            </a:r>
            <a:r>
              <a:rPr lang="ja-JP" altLang="en-US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０</a:t>
            </a:r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０分まで</a:t>
            </a:r>
            <a:r>
              <a:rPr lang="en-US" altLang="ja-JP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endParaRPr lang="en-US" altLang="ja-JP" sz="200" dirty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第４部</a:t>
            </a:r>
            <a:r>
              <a:rPr lang="ja-JP" altLang="en-US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：</a:t>
            </a:r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１２時３０分</a:t>
            </a:r>
            <a:r>
              <a:rPr lang="ja-JP" altLang="en-US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から</a:t>
            </a:r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１３時</a:t>
            </a:r>
            <a:r>
              <a:rPr lang="ja-JP" altLang="en-US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０</a:t>
            </a:r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０分まで</a:t>
            </a:r>
            <a:endParaRPr lang="en-US" altLang="ja-JP" sz="1600" dirty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23833" y="6572529"/>
            <a:ext cx="863478" cy="288032"/>
          </a:xfrm>
          <a:prstGeom prst="roundRect">
            <a:avLst/>
          </a:prstGeom>
          <a:solidFill>
            <a:srgbClr val="FF3300"/>
          </a:solidFill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対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1600" dirty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象</a:t>
            </a:r>
            <a:endParaRPr kumimoji="1" lang="ja-JP" altLang="en-US" sz="16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268760" y="6547268"/>
            <a:ext cx="20313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年中～年長・</a:t>
            </a:r>
            <a:r>
              <a:rPr lang="ja-JP" altLang="ja-JP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小学生</a:t>
            </a:r>
            <a:endParaRPr lang="en-US" altLang="ja-JP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624174" y="6572528"/>
            <a:ext cx="864666" cy="288033"/>
          </a:xfrm>
          <a:prstGeom prst="roundRect">
            <a:avLst/>
          </a:prstGeom>
          <a:solidFill>
            <a:srgbClr val="FF3300"/>
          </a:solidFill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定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員</a:t>
            </a:r>
            <a:endParaRPr kumimoji="1" lang="ja-JP" altLang="en-US" sz="16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653136" y="6547267"/>
            <a:ext cx="12105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各部</a:t>
            </a:r>
            <a:r>
              <a:rPr lang="ja-JP" altLang="en-US" sz="16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２４名</a:t>
            </a:r>
            <a:endParaRPr lang="en-US" altLang="ja-JP" sz="1600" dirty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23832" y="7084864"/>
            <a:ext cx="863479" cy="288032"/>
          </a:xfrm>
          <a:prstGeom prst="roundRect">
            <a:avLst/>
          </a:prstGeom>
          <a:solidFill>
            <a:srgbClr val="FF3300"/>
          </a:solidFill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料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金</a:t>
            </a:r>
            <a:endParaRPr kumimoji="1" lang="ja-JP" altLang="en-US" sz="16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268758" y="7059603"/>
            <a:ext cx="3852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５００円／１人（</a:t>
            </a:r>
            <a:r>
              <a:rPr lang="ja-JP" altLang="ja-JP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税込</a:t>
            </a:r>
            <a:r>
              <a:rPr lang="ja-JP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・傷害保険料込</a:t>
            </a:r>
            <a:r>
              <a:rPr lang="ja-JP" altLang="ja-JP" sz="1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）</a:t>
            </a:r>
            <a:endParaRPr lang="en-US" altLang="ja-JP" sz="1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327801" y="7568626"/>
            <a:ext cx="860063" cy="288032"/>
          </a:xfrm>
          <a:prstGeom prst="roundRect">
            <a:avLst/>
          </a:prstGeom>
          <a:solidFill>
            <a:srgbClr val="FF3300"/>
          </a:solidFill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持ち物</a:t>
            </a:r>
            <a:endParaRPr kumimoji="1" lang="ja-JP" altLang="en-US" sz="16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282499" y="7458725"/>
            <a:ext cx="553087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濡れても良い服装、バンダナ、水鉄砲（電動ウォーターガン不可</a:t>
            </a:r>
            <a:r>
              <a:rPr lang="ja-JP" altLang="ja-JP" sz="1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）</a:t>
            </a:r>
            <a:endParaRPr lang="en-US" altLang="ja-JP" sz="3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3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ja-JP" sz="1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※</a:t>
            </a:r>
            <a:r>
              <a:rPr lang="ja-JP" altLang="ja-JP" sz="1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水鉄砲は貸出用のものも準備しております</a:t>
            </a:r>
            <a:r>
              <a:rPr lang="ja-JP" altLang="ja-JP" sz="1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ja-JP" altLang="en-US" sz="1200" dirty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327800" y="8087231"/>
            <a:ext cx="859512" cy="288032"/>
          </a:xfrm>
          <a:prstGeom prst="roundRect">
            <a:avLst/>
          </a:prstGeom>
          <a:solidFill>
            <a:srgbClr val="FF3300"/>
          </a:solidFill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申 込</a:t>
            </a:r>
            <a:endParaRPr kumimoji="1" lang="ja-JP" altLang="en-US" sz="16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268757" y="7977332"/>
            <a:ext cx="557550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err="1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ぷら</a:t>
            </a:r>
            <a:r>
              <a:rPr lang="ja-JP" altLang="en-US" sz="1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スポひたち 申込フォームより、お申し込みください</a:t>
            </a:r>
            <a:r>
              <a:rPr lang="ja-JP" altLang="ja-JP" sz="1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r>
              <a:rPr lang="ja-JP" altLang="en-US" sz="12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　　</a:t>
            </a:r>
            <a:endParaRPr lang="en-US" altLang="ja-JP" sz="300" dirty="0" smtClean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300" dirty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2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　　　　 　　　</a:t>
            </a:r>
            <a:r>
              <a:rPr lang="en-US" altLang="ja-JP" sz="12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※</a:t>
            </a:r>
            <a:r>
              <a:rPr lang="ja-JP" altLang="en-US" sz="12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ＱＲコードはこちら ⇒ </a:t>
            </a:r>
            <a:endParaRPr lang="ja-JP" altLang="en-US" sz="1200" dirty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376" y="7870685"/>
            <a:ext cx="721124" cy="721124"/>
          </a:xfrm>
          <a:prstGeom prst="rect">
            <a:avLst/>
          </a:prstGeom>
        </p:spPr>
      </p:pic>
      <p:sp>
        <p:nvSpPr>
          <p:cNvPr id="46" name="正方形/長方形 45"/>
          <p:cNvSpPr/>
          <p:nvPr/>
        </p:nvSpPr>
        <p:spPr>
          <a:xfrm>
            <a:off x="548680" y="9064817"/>
            <a:ext cx="2088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池の川さくらアリーナ</a:t>
            </a:r>
            <a:endParaRPr lang="en-US" altLang="ja-JP" sz="1400" dirty="0" smtClean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4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en-US" altLang="ja-JP" sz="14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TEL.0294―35―0767</a:t>
            </a:r>
            <a:endParaRPr lang="ja-JP" altLang="en-US" sz="1400" dirty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636911" y="9064817"/>
            <a:ext cx="2736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営業</a:t>
            </a:r>
            <a:r>
              <a:rPr lang="ja-JP" altLang="en-US" sz="14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時間　 平日  </a:t>
            </a:r>
            <a:r>
              <a:rPr lang="en-US" altLang="ja-JP" sz="14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9:00</a:t>
            </a:r>
            <a:r>
              <a:rPr lang="ja-JP" altLang="en-US" sz="14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～</a:t>
            </a:r>
            <a:r>
              <a:rPr lang="en-US" altLang="ja-JP" sz="14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21:00</a:t>
            </a:r>
          </a:p>
          <a:p>
            <a:r>
              <a:rPr lang="ja-JP" altLang="en-US" sz="14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土日祝 </a:t>
            </a:r>
            <a:r>
              <a:rPr lang="en-US" altLang="ja-JP" sz="14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9:00</a:t>
            </a:r>
            <a:r>
              <a:rPr lang="ja-JP" altLang="en-US" sz="14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～</a:t>
            </a:r>
            <a:r>
              <a:rPr lang="en-US" altLang="ja-JP" sz="14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21:00</a:t>
            </a:r>
            <a:endParaRPr lang="en-US" altLang="ja-JP" sz="1400" dirty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4" name="AutoShape 4" descr="https://blogger.googleusercontent.com/img/b/R29vZ2xl/AVvXsEj0sCVnN9lU6erwIPmRc08NW_E2873Vln1gG901fONbh8bZk8cnmqy6YTSPEOtbpiO7gYDh2wUcELszEmGgSFPKJYV0eeebaTtZHV3LPOOU9iP1Ev9IAZLG1W0MPV_cqrlrr3SGdgNclKGm/s800/mizudeppou.png"/>
          <p:cNvSpPr>
            <a:spLocks noChangeAspect="1" noChangeArrowheads="1"/>
          </p:cNvSpPr>
          <p:nvPr/>
        </p:nvSpPr>
        <p:spPr bwMode="auto">
          <a:xfrm>
            <a:off x="2190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49" name="Picture 4" descr="https://blogger.googleusercontent.com/img/b/R29vZ2xl/AVvXsEj0sCVnN9lU6erwIPmRc08NW_E2873Vln1gG901fONbh8bZk8cnmqy6YTSPEOtbpiO7gYDh2wUcELszEmGgSFPKJYV0eeebaTtZHV3LPOOU9iP1Ev9IAZLG1W0MPV_cqrlrr3SGdgNclKGm/s800/mizudeppo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8707" flipH="1">
            <a:off x="111880" y="319672"/>
            <a:ext cx="919514" cy="878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8764842"/>
            <a:ext cx="6858000" cy="115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387" y="1466137"/>
            <a:ext cx="2257988" cy="1271164"/>
          </a:xfrm>
          <a:prstGeom prst="ellipse">
            <a:avLst/>
          </a:prstGeom>
          <a:ln>
            <a:noFill/>
          </a:ln>
          <a:effectLst>
            <a:softEdge rad="63500"/>
          </a:effectLst>
        </p:spPr>
      </p:pic>
      <p:sp>
        <p:nvSpPr>
          <p:cNvPr id="4" name="正方形/長方形 3"/>
          <p:cNvSpPr/>
          <p:nvPr/>
        </p:nvSpPr>
        <p:spPr>
          <a:xfrm>
            <a:off x="85247" y="2737301"/>
            <a:ext cx="67420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水鉄砲</a:t>
            </a:r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で</a:t>
            </a:r>
            <a:r>
              <a:rPr lang="ja-JP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ターゲットを</a:t>
            </a:r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狙って対決！</a:t>
            </a:r>
            <a:r>
              <a:rPr lang="en-US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暑さを吹き飛ばす、楽しい思い出を作ろう！</a:t>
            </a:r>
          </a:p>
        </p:txBody>
      </p:sp>
    </p:spTree>
    <p:extLst>
      <p:ext uri="{BB962C8B-B14F-4D97-AF65-F5344CB8AC3E}">
        <p14:creationId xmlns:p14="http://schemas.microsoft.com/office/powerpoint/2010/main" val="4127764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50"/>
          <a:stretch/>
        </p:blipFill>
        <p:spPr>
          <a:xfrm>
            <a:off x="0" y="-3466"/>
            <a:ext cx="6858000" cy="9899016"/>
          </a:xfrm>
          <a:prstGeom prst="rect">
            <a:avLst/>
          </a:prstGeom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206478"/>
              </p:ext>
            </p:extLst>
          </p:nvPr>
        </p:nvGraphicFramePr>
        <p:xfrm>
          <a:off x="44623" y="56455"/>
          <a:ext cx="6768754" cy="5321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84377"/>
                <a:gridCol w="3384377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ルール説明</a:t>
                      </a:r>
                      <a:endParaRPr kumimoji="1" lang="en-US" altLang="ja-JP" sz="700" b="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  <a:p>
                      <a:pPr algn="ctr"/>
                      <a:endParaRPr kumimoji="1" lang="en-US" altLang="ja-JP" sz="700" b="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80685" marR="80685" marT="40342" marB="40342">
                    <a:lnL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32816">
                <a:tc>
                  <a:txBody>
                    <a:bodyPr/>
                    <a:lstStyle/>
                    <a:p>
                      <a:pPr algn="ctr"/>
                      <a:endParaRPr kumimoji="1" lang="en-US" altLang="ja-JP" sz="7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陸上競技場にフィールドが出現！？</a:t>
                      </a:r>
                      <a:r>
                        <a:rPr kumimoji="1" lang="en-US" altLang="ja-JP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/>
                      </a:r>
                      <a:br>
                        <a:rPr kumimoji="1" lang="en-US" altLang="ja-JP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</a:br>
                      <a:r>
                        <a:rPr kumimoji="1" lang="en-US" altLang="ja-JP" sz="3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/>
                      </a:r>
                      <a:br>
                        <a:rPr kumimoji="1" lang="en-US" altLang="ja-JP" sz="3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</a:b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６名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Ⅴ</a:t>
                      </a:r>
                      <a:r>
                        <a:rPr kumimoji="1" lang="ja-JP" altLang="en-US" sz="1000" dirty="0" smtClean="0">
                          <a:solidFill>
                            <a:srgbClr val="FF0000"/>
                          </a:solidFill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Ｓ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６名</a:t>
                      </a:r>
                      <a:r>
                        <a:rPr kumimoji="1" lang="ja-JP" altLang="en-US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で対決！</a:t>
                      </a:r>
                      <a:endParaRPr kumimoji="1" lang="en-US" altLang="ja-JP" sz="14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80685" marR="80685" marT="40342" marB="40342">
                    <a:lnL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チーム分けは、当日のお楽しみ！</a:t>
                      </a:r>
                      <a:endParaRPr kumimoji="1" lang="ja-JP" altLang="en-US" sz="140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80685" marR="80685" marT="40342" marB="40342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3281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参加人数に応じて、変更する場合がございます。</a:t>
                      </a:r>
                      <a:endParaRPr kumimoji="1" lang="ja-JP" altLang="en-US" sz="110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80685" marR="80685" marT="40342" marB="40342">
                    <a:lnL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学年や年齢を考慮して、運営で決めさせていただきます。</a:t>
                      </a:r>
                      <a:endParaRPr kumimoji="1" lang="ja-JP" altLang="en-US" sz="110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80685" marR="80685" marT="40342" marB="40342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34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7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鉢巻やバンダナなどで</a:t>
                      </a:r>
                      <a:r>
                        <a:rPr kumimoji="1" lang="en-US" altLang="ja-JP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/>
                      </a:r>
                      <a:br>
                        <a:rPr kumimoji="1" lang="en-US" altLang="ja-JP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</a:br>
                      <a:endParaRPr kumimoji="1" lang="en-US" altLang="ja-JP" sz="3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額に</a:t>
                      </a:r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ポイ</a:t>
                      </a:r>
                      <a:r>
                        <a:rPr kumimoji="1" lang="ja-JP" altLang="en-US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を取り付けよう！</a:t>
                      </a:r>
                    </a:p>
                  </a:txBody>
                  <a:tcPr marL="80685" marR="80685" marT="40342" marB="40342">
                    <a:lnL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１ゲーム／５分</a:t>
                      </a:r>
                      <a:r>
                        <a:rPr kumimoji="1" lang="ja-JP" altLang="en-US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で実施！</a:t>
                      </a:r>
                    </a:p>
                  </a:txBody>
                  <a:tcPr marL="80685" marR="80685" marT="40342" marB="40342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333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ポイが破れたら、フィールドの外へ出よう！</a:t>
                      </a:r>
                      <a:r>
                        <a:rPr kumimoji="1" lang="en-US" altLang="ja-JP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/>
                      </a:r>
                      <a:br>
                        <a:rPr kumimoji="1" lang="en-US" altLang="ja-JP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</a:br>
                      <a:r>
                        <a:rPr kumimoji="1" lang="ja-JP" altLang="en-US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濡れていても破れていなかったら、セーフです！</a:t>
                      </a:r>
                      <a:r>
                        <a:rPr kumimoji="1" lang="en-US" altLang="ja-JP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/>
                      </a:r>
                      <a:br>
                        <a:rPr kumimoji="1" lang="en-US" altLang="ja-JP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</a:br>
                      <a:r>
                        <a:rPr kumimoji="1" lang="ja-JP" altLang="en-US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破れているかどうかは、運営側がジャッジします！</a:t>
                      </a:r>
                    </a:p>
                  </a:txBody>
                  <a:tcPr marL="80685" marR="80685" marT="40342" marB="40342">
                    <a:lnL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チームのポイが全て破れたら、即終了です！</a:t>
                      </a:r>
                      <a:r>
                        <a:rPr kumimoji="1" lang="en-US" altLang="ja-JP" sz="12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/>
                      </a:r>
                      <a:br>
                        <a:rPr kumimoji="1" lang="en-US" altLang="ja-JP" sz="12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</a:br>
                      <a:r>
                        <a:rPr kumimoji="1" lang="ja-JP" altLang="en-US" sz="12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１部毎に２ゲーム行います！</a:t>
                      </a:r>
                      <a:r>
                        <a:rPr kumimoji="1" lang="en-US" altLang="ja-JP" sz="12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/>
                      </a:r>
                      <a:br>
                        <a:rPr kumimoji="1" lang="en-US" altLang="ja-JP" sz="12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</a:br>
                      <a:endParaRPr kumimoji="1" lang="ja-JP" altLang="en-US" sz="120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80685" marR="80685" marT="40342" marB="40342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34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給水について</a:t>
                      </a:r>
                    </a:p>
                  </a:txBody>
                  <a:tcPr marL="80685" marR="80685" marT="40342" marB="40342">
                    <a:lnL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参加特典</a:t>
                      </a:r>
                      <a:endParaRPr kumimoji="1" lang="ja-JP" altLang="en-US" sz="140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80685" marR="80685" marT="40342" marB="40342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3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所定のポイントでのみ給水が可能です！</a:t>
                      </a:r>
                      <a:r>
                        <a:rPr kumimoji="1" lang="en-US" altLang="ja-JP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/>
                      </a:r>
                      <a:br>
                        <a:rPr kumimoji="1" lang="en-US" altLang="ja-JP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</a:br>
                      <a:r>
                        <a:rPr kumimoji="1" lang="ja-JP" altLang="en-US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給水をしているプレイヤーへの攻撃はできません！</a:t>
                      </a:r>
                    </a:p>
                  </a:txBody>
                  <a:tcPr marL="80685" marR="80685" marT="40342" marB="40342">
                    <a:lnL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ご参加いただいた方は、「</a:t>
                      </a:r>
                      <a:r>
                        <a:rPr lang="ja-JP" altLang="en-US" sz="1100" dirty="0" smtClean="0">
                          <a:ln w="19050">
                            <a:noFill/>
                          </a:ln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～みんなであそぼう～　スポーツブース</a:t>
                      </a:r>
                      <a:r>
                        <a:rPr kumimoji="1" lang="ja-JP" altLang="en-US" sz="1100" dirty="0" smtClean="0">
                          <a:ln>
                            <a:noFill/>
                          </a:ln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」の料金が</a:t>
                      </a:r>
                      <a:r>
                        <a:rPr kumimoji="1" lang="ja-JP" altLang="en-US" sz="1100" dirty="0" smtClean="0"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</a:rPr>
                        <a:t>１回無料になります！</a:t>
                      </a:r>
                      <a:endParaRPr kumimoji="1" lang="ja-JP" altLang="en-US" sz="110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80685" marR="80685" marT="40342" marB="40342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486" y="8079908"/>
            <a:ext cx="677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kumimoji="1" lang="ja-JP" altLang="en-US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雨天中止の場合</a:t>
            </a:r>
            <a:r>
              <a:rPr kumimoji="1" lang="ja-JP" altLang="en-US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は、当日の</a:t>
            </a:r>
            <a:r>
              <a:rPr lang="ja-JP" altLang="en-US" sz="10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８時</a:t>
            </a:r>
            <a:r>
              <a:rPr lang="ja-JP" altLang="en-US" sz="10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３０分</a:t>
            </a:r>
            <a:r>
              <a:rPr kumimoji="1" lang="ja-JP" altLang="en-US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に「ぷら・スポひたち</a:t>
            </a:r>
            <a:r>
              <a:rPr lang="ja-JP" altLang="en-US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ＨＰ」に</a:t>
            </a:r>
            <a:r>
              <a:rPr lang="ja-JP" altLang="en-US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掲載</a:t>
            </a:r>
            <a:r>
              <a:rPr lang="ja-JP" altLang="en-US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いたします。</a:t>
            </a:r>
            <a:r>
              <a:rPr lang="en-US" altLang="ja-JP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/>
            </a:r>
            <a:br>
              <a:rPr lang="en-US" altLang="ja-JP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「ぷら・スポ</a:t>
            </a:r>
            <a:r>
              <a:rPr lang="ja-JP" altLang="en-US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ひたち</a:t>
            </a:r>
            <a:r>
              <a:rPr lang="ja-JP" altLang="en-US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ＨＰ」 ⇒ </a:t>
            </a:r>
            <a:r>
              <a:rPr lang="en-US" altLang="ja-JP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https://www.hasa.or.jp/</a:t>
            </a:r>
            <a:r>
              <a:rPr lang="en-US" altLang="ja-JP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/>
            </a:r>
            <a:br>
              <a:rPr lang="en-US" altLang="ja-JP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en-US" altLang="ja-JP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イベントの際に撮影する写真について、報告書</a:t>
            </a:r>
            <a:r>
              <a:rPr lang="ja-JP" altLang="en-US" sz="1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等で使用させて</a:t>
            </a:r>
            <a:r>
              <a:rPr lang="ja-JP" altLang="en-US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いただきます。</a:t>
            </a:r>
            <a:r>
              <a:rPr lang="en-US" altLang="ja-JP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/>
            </a:r>
            <a:br>
              <a:rPr lang="en-US" altLang="ja-JP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en-US" altLang="ja-JP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1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申し込みの際にご提供いただく個人情報について、厳重に管理させていただきます</a:t>
            </a:r>
            <a:r>
              <a:rPr lang="ja-JP" altLang="en-US" sz="9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。</a:t>
            </a:r>
            <a:endParaRPr lang="en-US" altLang="ja-JP" sz="9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8764842"/>
            <a:ext cx="6858000" cy="115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https://blogger.googleusercontent.com/img/b/R29vZ2xl/AVvXsEj0sCVnN9lU6erwIPmRc08NW_E2873Vln1gG901fONbh8bZk8cnmqy6YTSPEOtbpiO7gYDh2wUcELszEmGgSFPKJYV0eeebaTtZHV3LPOOU9iP1Ev9IAZLG1W0MPV_cqrlrr3SGdgNclKGm/s800/mizudeppo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8707" flipH="1">
            <a:off x="1048018" y="133052"/>
            <a:ext cx="797492" cy="76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51442" y="5456641"/>
            <a:ext cx="6779024" cy="2623267"/>
          </a:xfrm>
          <a:prstGeom prst="roundRect">
            <a:avLst>
              <a:gd name="adj" fmla="val 5507"/>
            </a:avLst>
          </a:prstGeom>
          <a:solidFill>
            <a:srgbClr val="FFCCFF">
              <a:alpha val="74902"/>
            </a:srgbClr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altLang="ja-JP" sz="1200" dirty="0" smtClean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</a:t>
            </a:r>
          </a:p>
          <a:p>
            <a:r>
              <a:rPr lang="en-US" altLang="ja-JP" sz="1200" dirty="0" smtClean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</a:t>
            </a:r>
          </a:p>
          <a:p>
            <a:r>
              <a:rPr lang="en-US" altLang="ja-JP" sz="1200" dirty="0" smtClean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 </a:t>
            </a:r>
          </a:p>
          <a:p>
            <a:endParaRPr kumimoji="1"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sz="1200" dirty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sz="1200" dirty="0" smtClean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sz="1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1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z="1200" dirty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200" dirty="0">
                <a:ln w="19050">
                  <a:noFill/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1200" dirty="0" smtClean="0">
              <a:ln w="19050">
                <a:noFill/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ja-JP" altLang="en-US" sz="1200" dirty="0">
              <a:ln w="19050">
                <a:noFill/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9486" y="5526030"/>
            <a:ext cx="6779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【 </a:t>
            </a:r>
            <a:r>
              <a:rPr lang="ja-JP" altLang="en-US" sz="2400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～みんな</a:t>
            </a:r>
            <a:r>
              <a:rPr lang="ja-JP" altLang="en-US" sz="24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であそぼう～　スポーツブース </a:t>
            </a:r>
            <a:r>
              <a:rPr lang="en-US" altLang="ja-JP" sz="24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】</a:t>
            </a:r>
            <a:endParaRPr lang="en-US" altLang="ja-JP" sz="2400" dirty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78177" y="6094535"/>
            <a:ext cx="885211" cy="528548"/>
          </a:xfrm>
          <a:prstGeom prst="roundRect">
            <a:avLst/>
          </a:prstGeom>
          <a:solidFill>
            <a:srgbClr val="FF3300"/>
          </a:solidFill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1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間</a:t>
            </a:r>
            <a:endParaRPr kumimoji="1" lang="ja-JP" altLang="en-US" sz="16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171317" y="6143138"/>
            <a:ext cx="364715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９時３０分から１３時</a:t>
            </a:r>
            <a:r>
              <a:rPr lang="ja-JP" altLang="en-US" dirty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０</a:t>
            </a:r>
            <a:r>
              <a:rPr lang="ja-JP" altLang="en-US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０分まで</a:t>
            </a:r>
            <a:r>
              <a:rPr lang="en-US" altLang="ja-JP" sz="20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2000" dirty="0" smtClean="0">
                <a:ln w="19050">
                  <a:noFill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endParaRPr lang="en-US" altLang="ja-JP" sz="400" dirty="0" smtClean="0">
              <a:ln w="19050">
                <a:noFill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78177" y="7461377"/>
            <a:ext cx="885211" cy="530832"/>
          </a:xfrm>
          <a:prstGeom prst="roundRect">
            <a:avLst/>
          </a:prstGeom>
          <a:solidFill>
            <a:srgbClr val="FF3300"/>
          </a:solidFill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チケット</a:t>
            </a:r>
            <a:r>
              <a:rPr lang="en-US" altLang="ja-JP" sz="12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12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z="12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料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ja-JP" altLang="en-US" sz="12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金</a:t>
            </a:r>
            <a:endParaRPr kumimoji="1" lang="ja-JP" altLang="en-US" sz="12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171317" y="6727973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チケット１枚につき、</a:t>
            </a:r>
            <a:r>
              <a:rPr lang="en-US" altLang="ja-JP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１回ご参加いただけます。</a:t>
            </a:r>
            <a:endParaRPr lang="en-US" altLang="ja-JP" sz="1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78176" y="6758236"/>
            <a:ext cx="885212" cy="524705"/>
          </a:xfrm>
          <a:prstGeom prst="roundRect">
            <a:avLst/>
          </a:prstGeom>
          <a:solidFill>
            <a:srgbClr val="FF3300"/>
          </a:solidFill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参 加</a:t>
            </a:r>
            <a:r>
              <a:rPr lang="en-US" altLang="ja-JP" sz="12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12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z="12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方 法</a:t>
            </a:r>
            <a:endParaRPr kumimoji="1" lang="ja-JP" altLang="en-US" sz="12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71317" y="7434178"/>
            <a:ext cx="2852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５００円／５枚分</a:t>
            </a:r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</a:t>
            </a:r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税込）</a:t>
            </a:r>
            <a:r>
              <a:rPr lang="en-US" altLang="ja-JP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en-US" altLang="ja-JP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※</a:t>
            </a:r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受付にて</a:t>
            </a:r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ご</a:t>
            </a:r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購入ください。</a:t>
            </a:r>
            <a:endParaRPr lang="en-US" altLang="ja-JP" sz="1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226" y="6758236"/>
            <a:ext cx="1645297" cy="1233973"/>
          </a:xfrm>
          <a:prstGeom prst="ellipse">
            <a:avLst/>
          </a:prstGeom>
          <a:ln>
            <a:noFill/>
          </a:ln>
          <a:effectLst>
            <a:softEdge rad="63500"/>
          </a:effectLst>
        </p:spPr>
      </p:pic>
      <p:pic>
        <p:nvPicPr>
          <p:cNvPr id="16" name="Picture 4" descr="https://blogger.googleusercontent.com/img/b/R29vZ2xl/AVvXsEj0sCVnN9lU6erwIPmRc08NW_E2873Vln1gG901fONbh8bZk8cnmqy6YTSPEOtbpiO7gYDh2wUcELszEmGgSFPKJYV0eeebaTtZHV3LPOOU9iP1Ev9IAZLG1W0MPV_cqrlrr3SGdgNclKGm/s800/mizudeppo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8707" flipH="1">
            <a:off x="5302742" y="133051"/>
            <a:ext cx="797492" cy="76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正方形/長方形 16"/>
          <p:cNvSpPr/>
          <p:nvPr/>
        </p:nvSpPr>
        <p:spPr>
          <a:xfrm>
            <a:off x="5575044" y="6094535"/>
            <a:ext cx="1119989" cy="584775"/>
          </a:xfrm>
          <a:prstGeom prst="rect">
            <a:avLst/>
          </a:prstGeom>
          <a:ln w="19050"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ja-JP" altLang="en-US" sz="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＜</a:t>
            </a:r>
            <a:r>
              <a:rPr lang="ja-JP" altLang="en-US" sz="80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ブース</a:t>
            </a:r>
            <a:r>
              <a:rPr lang="ja-JP" altLang="en-US" sz="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一覧　＞</a:t>
            </a:r>
            <a:r>
              <a:rPr lang="en-US" altLang="ja-JP" sz="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z="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・２５ｍ走計測</a:t>
            </a:r>
            <a:endParaRPr lang="en-US" altLang="ja-JP" sz="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・グラウンドゴルフ</a:t>
            </a:r>
            <a:r>
              <a:rPr lang="en-US" altLang="ja-JP" sz="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z="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・わなげ　等</a:t>
            </a:r>
            <a:endParaRPr lang="en-US" altLang="ja-JP" sz="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645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259</Words>
  <Application>Microsoft Office PowerPoint</Application>
  <PresentationFormat>A4 210 x 297 mm</PresentationFormat>
  <Paragraphs>91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X9CC50USER</dc:creator>
  <cp:lastModifiedBy>X9CC50USER</cp:lastModifiedBy>
  <cp:revision>68</cp:revision>
  <dcterms:created xsi:type="dcterms:W3CDTF">2024-04-23T11:41:22Z</dcterms:created>
  <dcterms:modified xsi:type="dcterms:W3CDTF">2025-08-19T07:02:13Z</dcterms:modified>
</cp:coreProperties>
</file>